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40"/>
  </p:notesMasterIdLst>
  <p:sldIdLst>
    <p:sldId id="256" r:id="rId3"/>
    <p:sldId id="257" r:id="rId4"/>
    <p:sldId id="306" r:id="rId5"/>
    <p:sldId id="261" r:id="rId6"/>
    <p:sldId id="263" r:id="rId7"/>
    <p:sldId id="413" r:id="rId8"/>
    <p:sldId id="414" r:id="rId9"/>
    <p:sldId id="415" r:id="rId10"/>
    <p:sldId id="402" r:id="rId11"/>
    <p:sldId id="259" r:id="rId12"/>
    <p:sldId id="386" r:id="rId13"/>
    <p:sldId id="421" r:id="rId14"/>
    <p:sldId id="262" r:id="rId15"/>
    <p:sldId id="420" r:id="rId16"/>
    <p:sldId id="265" r:id="rId17"/>
    <p:sldId id="266" r:id="rId18"/>
    <p:sldId id="430" r:id="rId19"/>
    <p:sldId id="272" r:id="rId20"/>
    <p:sldId id="311" r:id="rId21"/>
    <p:sldId id="276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9" r:id="rId30"/>
    <p:sldId id="290" r:id="rId31"/>
    <p:sldId id="339" r:id="rId32"/>
    <p:sldId id="424" r:id="rId33"/>
    <p:sldId id="422" r:id="rId34"/>
    <p:sldId id="258" r:id="rId35"/>
    <p:sldId id="291" r:id="rId36"/>
    <p:sldId id="423" r:id="rId37"/>
    <p:sldId id="297" r:id="rId38"/>
    <p:sldId id="296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67" autoAdjust="0"/>
  </p:normalViewPr>
  <p:slideViewPr>
    <p:cSldViewPr snapToGrid="0">
      <p:cViewPr varScale="1">
        <p:scale>
          <a:sx n="52" d="100"/>
          <a:sy n="52" d="100"/>
        </p:scale>
        <p:origin x="786" y="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5218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25000"/>
              </a:lnSpc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get students discussing immediately to set the tone for participation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let’s take a moment to remind ourselves about how science works…</a:t>
            </a:r>
          </a:p>
          <a:p>
            <a:r>
              <a:rPr lang="en-GB" dirty="0"/>
              <a:t>We first form a hypothesis, we use this to drive a particular experimental design</a:t>
            </a:r>
          </a:p>
          <a:p>
            <a:r>
              <a:rPr lang="en-GB" dirty="0"/>
              <a:t>We collect data</a:t>
            </a:r>
          </a:p>
          <a:p>
            <a:r>
              <a:rPr lang="en-GB" dirty="0"/>
              <a:t>We then analyse this data</a:t>
            </a:r>
          </a:p>
          <a:p>
            <a:r>
              <a:rPr lang="en-GB" dirty="0"/>
              <a:t>And finally we should communicate our results with others in order to move forward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88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there’s actually a bunch of other steps involved in between each of these, and I’m showing just a few of them here</a:t>
            </a:r>
          </a:p>
          <a:p>
            <a:r>
              <a:rPr lang="en-GB" dirty="0"/>
              <a:t>The key thing here is that *these* steps are the kinds of thing that you can use R and the </a:t>
            </a:r>
            <a:r>
              <a:rPr lang="en-GB" dirty="0" err="1"/>
              <a:t>tidyverse</a:t>
            </a:r>
            <a:r>
              <a:rPr lang="en-GB" dirty="0"/>
              <a:t> to help you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take these steps and collapse them you get a model for what we can call applied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3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here’s the crux of the tidy idea (and it’s not too peculiar):</a:t>
            </a:r>
          </a:p>
          <a:p>
            <a:r>
              <a:rPr lang="en-GB" dirty="0"/>
              <a:t>Each variable in a dataset should be in one column.</a:t>
            </a:r>
          </a:p>
          <a:p>
            <a:r>
              <a:rPr lang="en-GB" dirty="0"/>
              <a:t>Each observation should be on a row.</a:t>
            </a:r>
          </a:p>
          <a:p>
            <a:r>
              <a:rPr lang="en-GB" dirty="0"/>
              <a:t>Each cell should represent one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0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8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76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32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1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5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5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17633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reativecommons.org/licenses/by-sa/4.0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defRPr>
            </a:lvl1pPr>
          </a:lstStyle>
          <a:p>
            <a:pPr>
              <a:defRPr u="none"/>
            </a:pPr>
            <a:r>
              <a:rPr u="sng">
                <a:hlinkClick r:id="rId10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div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Autumn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133" name="Line"/>
          <p:cNvSpPr/>
          <p:nvPr/>
        </p:nvSpPr>
        <p:spPr>
          <a:xfrm>
            <a:off x="4262526" y="7917416"/>
            <a:ext cx="134872" cy="410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4" name="Line"/>
          <p:cNvSpPr/>
          <p:nvPr/>
        </p:nvSpPr>
        <p:spPr>
          <a:xfrm>
            <a:off x="5706332" y="10254068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5" name="Line"/>
          <p:cNvSpPr/>
          <p:nvPr/>
        </p:nvSpPr>
        <p:spPr>
          <a:xfrm>
            <a:off x="9850539" y="12326798"/>
            <a:ext cx="728586" cy="133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6" name="Line"/>
          <p:cNvSpPr/>
          <p:nvPr/>
        </p:nvSpPr>
        <p:spPr>
          <a:xfrm>
            <a:off x="14370783" y="12159264"/>
            <a:ext cx="850190" cy="198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7" name="Line"/>
          <p:cNvSpPr/>
          <p:nvPr/>
        </p:nvSpPr>
        <p:spPr>
          <a:xfrm>
            <a:off x="4210252" y="5631993"/>
            <a:ext cx="100452" cy="3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8" name="Line"/>
          <p:cNvSpPr/>
          <p:nvPr/>
        </p:nvSpPr>
        <p:spPr>
          <a:xfrm>
            <a:off x="5386764" y="3263418"/>
            <a:ext cx="524328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9" name="Line"/>
          <p:cNvSpPr/>
          <p:nvPr/>
        </p:nvSpPr>
        <p:spPr>
          <a:xfrm>
            <a:off x="8615739" y="1341736"/>
            <a:ext cx="1387246" cy="378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0" name="Line"/>
          <p:cNvSpPr/>
          <p:nvPr/>
        </p:nvSpPr>
        <p:spPr>
          <a:xfrm>
            <a:off x="13994189" y="1275394"/>
            <a:ext cx="1210934" cy="26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1" name="Line"/>
          <p:cNvSpPr/>
          <p:nvPr/>
        </p:nvSpPr>
        <p:spPr>
          <a:xfrm>
            <a:off x="18274088" y="3091495"/>
            <a:ext cx="542436" cy="484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2" name="Line"/>
          <p:cNvSpPr/>
          <p:nvPr/>
        </p:nvSpPr>
        <p:spPr>
          <a:xfrm>
            <a:off x="20017163" y="5448634"/>
            <a:ext cx="115622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3" name="Line"/>
          <p:cNvSpPr/>
          <p:nvPr/>
        </p:nvSpPr>
        <p:spPr>
          <a:xfrm>
            <a:off x="20084446" y="7688006"/>
            <a:ext cx="97144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4" name="Line"/>
          <p:cNvSpPr/>
          <p:nvPr/>
        </p:nvSpPr>
        <p:spPr>
          <a:xfrm>
            <a:off x="18443157" y="9927238"/>
            <a:ext cx="554158" cy="54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5" name="Form Hypothesis"/>
          <p:cNvSpPr/>
          <p:nvPr/>
        </p:nvSpPr>
        <p:spPr>
          <a:xfrm>
            <a:off x="2328394" y="602239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3287208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6098272" y="172031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7573286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0577402" y="1108737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pic>
        <p:nvPicPr>
          <p:cNvPr id="1026" name="Picture 2" descr="File:R logo.svg">
            <a:extLst>
              <a:ext uri="{FF2B5EF4-FFF2-40B4-BE49-F238E27FC236}">
                <a16:creationId xmlns:a16="http://schemas.microsoft.com/office/drawing/2014/main" id="{833A9C7D-7991-47CC-A403-91F03C93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05" y="3529567"/>
            <a:ext cx="8701554" cy="67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5" y="1275395"/>
            <a:ext cx="18848722" cy="11483190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rPr sz="5000"/>
                <a:t> Results</a:t>
              </a:r>
            </a:p>
          </p:txBody>
        </p:sp>
      </p:grpSp>
      <p:sp>
        <p:nvSpPr>
          <p:cNvPr id="151" name="Import"/>
          <p:cNvSpPr txBox="1"/>
          <p:nvPr/>
        </p:nvSpPr>
        <p:spPr>
          <a:xfrm>
            <a:off x="593612" y="6233041"/>
            <a:ext cx="3604680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Import</a:t>
            </a:r>
          </a:p>
        </p:txBody>
      </p:sp>
      <p:sp>
        <p:nvSpPr>
          <p:cNvPr id="152" name="Tidy"/>
          <p:cNvSpPr txBox="1"/>
          <p:nvPr/>
        </p:nvSpPr>
        <p:spPr>
          <a:xfrm>
            <a:off x="5322891" y="6233041"/>
            <a:ext cx="2064438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Tidy</a:t>
            </a:r>
          </a:p>
        </p:txBody>
      </p:sp>
      <p:sp>
        <p:nvSpPr>
          <p:cNvPr id="153" name="Visualize"/>
          <p:cNvSpPr txBox="1"/>
          <p:nvPr/>
        </p:nvSpPr>
        <p:spPr>
          <a:xfrm>
            <a:off x="9406235" y="4058902"/>
            <a:ext cx="3604682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Visualize</a:t>
            </a:r>
          </a:p>
        </p:txBody>
      </p:sp>
      <p:sp>
        <p:nvSpPr>
          <p:cNvPr id="154" name="Transform"/>
          <p:cNvSpPr txBox="1"/>
          <p:nvPr/>
        </p:nvSpPr>
        <p:spPr>
          <a:xfrm>
            <a:off x="8602502" y="7690148"/>
            <a:ext cx="3712588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155" name="Model"/>
          <p:cNvSpPr txBox="1"/>
          <p:nvPr/>
        </p:nvSpPr>
        <p:spPr>
          <a:xfrm>
            <a:off x="12590987" y="6233041"/>
            <a:ext cx="36046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Model</a:t>
            </a:r>
          </a:p>
        </p:txBody>
      </p:sp>
      <p:sp>
        <p:nvSpPr>
          <p:cNvPr id="156" name="Communicate"/>
          <p:cNvSpPr txBox="1"/>
          <p:nvPr/>
        </p:nvSpPr>
        <p:spPr>
          <a:xfrm>
            <a:off x="17411441" y="6233041"/>
            <a:ext cx="55905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Communicate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3992772" y="4758177"/>
            <a:ext cx="13545980" cy="5461082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281355" y="2844775"/>
            <a:ext cx="23734206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8" tIns="71438" rIns="71438" bIns="71438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0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rPr sz="1000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5382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9" dur="5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3" dur="5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 advAuto="0"/>
      <p:bldP spid="127" grpId="0" animBg="1" advAuto="0"/>
      <p:bldP spid="128" grpId="0" animBg="1" advAuto="0"/>
      <p:bldP spid="129" grpId="0" animBg="1" advAuto="0"/>
      <p:bldP spid="130" grpId="0" animBg="1" advAuto="0"/>
      <p:bldP spid="131" grpId="0" animBg="1" advAuto="0"/>
      <p:bldP spid="132" grpId="0" animBg="1" advAuto="0"/>
      <p:bldP spid="150" grpId="0" animBg="1" advAuto="0"/>
      <p:bldP spid="151" grpId="0"/>
      <p:bldP spid="152" grpId="0"/>
      <p:bldP spid="153" grpId="0"/>
      <p:bldP spid="154" grpId="0"/>
      <p:bldP spid="155" grpId="0"/>
      <p:bldP spid="156" grpId="0"/>
      <p:bldP spid="164" grpId="0" animBg="1" advAuto="0"/>
      <p:bldP spid="167" grpId="0" animBg="1" advAuto="0"/>
      <p:bldP spid="168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Meet the tools:</a:t>
            </a:r>
          </a:p>
          <a:p>
            <a:r>
              <a:rPr lang="en-GB" dirty="0"/>
              <a:t>R and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348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R/RStudio?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 is a statistical programming language</a:t>
            </a:r>
            <a:endParaRPr lang="en-GB" dirty="0"/>
          </a:p>
          <a:p>
            <a:pPr lvl="1"/>
            <a:r>
              <a:rPr lang="en-GB" dirty="0"/>
              <a:t>Although it’s growing into a general purpose programming language.</a:t>
            </a:r>
          </a:p>
          <a:p>
            <a:pPr lvl="1"/>
            <a:endParaRPr dirty="0"/>
          </a:p>
          <a:p>
            <a:r>
              <a:rPr dirty="0"/>
              <a:t>RStudio is a convenient interface for R (an integrated development environment, IDE)</a:t>
            </a:r>
            <a:endParaRPr lang="en-GB" dirty="0"/>
          </a:p>
          <a:p>
            <a:pPr lvl="1"/>
            <a:r>
              <a:rPr lang="en-GB" dirty="0"/>
              <a:t>Can do everything you need to do with R in one place.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engine-dash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4749800"/>
            <a:ext cx="16459200" cy="594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7A8D08-B799-4D60-A01C-63CDC966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At its simplest: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AD24C-29E3-4E0C-927A-926CA6AE08CB}"/>
              </a:ext>
            </a:extLst>
          </p:cNvPr>
          <p:cNvSpPr/>
          <p:nvPr/>
        </p:nvSpPr>
        <p:spPr>
          <a:xfrm>
            <a:off x="10028459" y="11654559"/>
            <a:ext cx="412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/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Source: </a:t>
            </a:r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hlinkClick r:id="rId3"/>
              </a:rPr>
              <a:t>Modern Dive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Let’s take a tour - R / RStudio</a:t>
            </a:r>
          </a:p>
        </p:txBody>
      </p:sp>
      <p:pic>
        <p:nvPicPr>
          <p:cNvPr id="3" name="Picture 1" descr="../img/dem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5800" y="3200400"/>
            <a:ext cx="12852400" cy="904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7F5D-B33B-4010-ADA4-A7BDD339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Concepts introduced: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Console</a:t>
            </a:r>
            <a:endParaRPr lang="en-GB" dirty="0"/>
          </a:p>
          <a:p>
            <a:r>
              <a:rPr lang="en-GB"/>
              <a:t>Saving sequences of commands </a:t>
            </a:r>
            <a:r>
              <a:rPr lang="en-GB" dirty="0"/>
              <a:t>in an R script</a:t>
            </a:r>
            <a:endParaRPr dirty="0"/>
          </a:p>
          <a:p>
            <a:r>
              <a:rPr dirty="0"/>
              <a:t>Using R as a calculator</a:t>
            </a:r>
          </a:p>
          <a:p>
            <a:r>
              <a:rPr dirty="0"/>
              <a:t>Environment</a:t>
            </a:r>
          </a:p>
          <a:p>
            <a:r>
              <a:rPr dirty="0"/>
              <a:t>Loading and viewing a data frame</a:t>
            </a:r>
          </a:p>
          <a:p>
            <a:r>
              <a:rPr dirty="0"/>
              <a:t>Accessing a variable in a data frame</a:t>
            </a:r>
          </a:p>
          <a:p>
            <a:r>
              <a:rPr dirty="0"/>
              <a:t>R functions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8867-AD4A-4B6B-A371-57AC736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(absolute)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3308-B75E-4239-ADD4-10CE5156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66" y="3225801"/>
            <a:ext cx="20432868" cy="9051926"/>
          </a:xfrm>
        </p:spPr>
        <p:txBody>
          <a:bodyPr/>
          <a:lstStyle/>
          <a:p>
            <a:r>
              <a:rPr lang="en-GB" dirty="0"/>
              <a:t>Most things are functions:</a:t>
            </a:r>
          </a:p>
          <a:p>
            <a:pPr marL="914400" lvl="1" indent="0">
              <a:buNone/>
            </a:pP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do_this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)</a:t>
            </a:r>
            <a:br>
              <a:rPr lang="en-GB" dirty="0"/>
            </a:b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do_that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, </a:t>
            </a:r>
            <a:r>
              <a:rPr lang="en-GB" sz="6000" dirty="0" err="1">
                <a:latin typeface="Courier"/>
              </a:rPr>
              <a:t>with_these_arguments</a:t>
            </a:r>
            <a:r>
              <a:rPr lang="en-GB" sz="6000" dirty="0">
                <a:latin typeface="Courier"/>
              </a:rPr>
              <a:t>)</a:t>
            </a:r>
          </a:p>
          <a:p>
            <a:pPr lvl="1"/>
            <a:endParaRPr lang="en-GB" dirty="0"/>
          </a:p>
          <a:p>
            <a:r>
              <a:rPr lang="en-GB" dirty="0"/>
              <a:t>Assign results to an object:</a:t>
            </a:r>
          </a:p>
          <a:p>
            <a:pPr marL="914400" lvl="1" indent="0">
              <a:buNone/>
            </a:pPr>
            <a:r>
              <a:rPr lang="en-GB" sz="6000" dirty="0" err="1">
                <a:latin typeface="Courier"/>
              </a:rPr>
              <a:t>myObject</a:t>
            </a:r>
            <a:r>
              <a:rPr lang="en-GB" sz="6000" dirty="0">
                <a:latin typeface="Courier"/>
              </a:rPr>
              <a:t> </a:t>
            </a:r>
            <a:r>
              <a:rPr lang="en-GB" sz="6000" b="1" dirty="0">
                <a:solidFill>
                  <a:srgbClr val="FF0000"/>
                </a:solidFill>
                <a:latin typeface="Courier"/>
              </a:rPr>
              <a:t>&lt;-</a:t>
            </a:r>
            <a:r>
              <a:rPr lang="en-GB" sz="6000" dirty="0">
                <a:latin typeface="Courier"/>
              </a:rPr>
              <a:t> 2 * 2</a:t>
            </a:r>
          </a:p>
        </p:txBody>
      </p:sp>
    </p:spTree>
    <p:extLst>
      <p:ext uri="{BB962C8B-B14F-4D97-AF65-F5344CB8AC3E}">
        <p14:creationId xmlns:p14="http://schemas.microsoft.com/office/powerpoint/2010/main" val="70642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Packages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1708470" y="856090"/>
            <a:ext cx="7105330" cy="10176771"/>
            <a:chOff x="0" y="0"/>
            <a:chExt cx="7105326" cy="10176769"/>
          </a:xfrm>
        </p:grpSpPr>
        <p:grpSp>
          <p:nvGrpSpPr>
            <p:cNvPr id="320" name="Group"/>
            <p:cNvGrpSpPr/>
            <p:nvPr/>
          </p:nvGrpSpPr>
          <p:grpSpPr>
            <a:xfrm>
              <a:off x="0" y="0"/>
              <a:ext cx="1342064" cy="1342065"/>
              <a:chOff x="0" y="0"/>
              <a:chExt cx="1342063" cy="1342064"/>
            </a:xfrm>
          </p:grpSpPr>
          <p:pic>
            <p:nvPicPr>
              <p:cNvPr id="316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17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8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1" name="function1()…"/>
            <p:cNvSpPr txBox="1"/>
            <p:nvPr/>
          </p:nvSpPr>
          <p:spPr>
            <a:xfrm>
              <a:off x="0" y="7228102"/>
              <a:ext cx="3957637" cy="2948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/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function1()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function2()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function3()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function4()</a:t>
              </a:r>
            </a:p>
          </p:txBody>
        </p:sp>
        <p:sp>
          <p:nvSpPr>
            <p:cNvPr id="322" name="help"/>
            <p:cNvSpPr txBox="1"/>
            <p:nvPr/>
          </p:nvSpPr>
          <p:spPr>
            <a:xfrm>
              <a:off x="23723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1312332" y="0"/>
              <a:ext cx="1342065" cy="1342065"/>
              <a:chOff x="0" y="0"/>
              <a:chExt cx="1342063" cy="1342064"/>
            </a:xfrm>
          </p:grpSpPr>
          <p:pic>
            <p:nvPicPr>
              <p:cNvPr id="323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24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5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8" name="help"/>
            <p:cNvSpPr txBox="1"/>
            <p:nvPr/>
          </p:nvSpPr>
          <p:spPr>
            <a:xfrm>
              <a:off x="1549564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2661910" y="0"/>
              <a:ext cx="1342065" cy="1342065"/>
              <a:chOff x="0" y="0"/>
              <a:chExt cx="1342063" cy="1342064"/>
            </a:xfrm>
          </p:grpSpPr>
          <p:pic>
            <p:nvPicPr>
              <p:cNvPr id="329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30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1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34" name="help"/>
            <p:cNvSpPr txBox="1"/>
            <p:nvPr/>
          </p:nvSpPr>
          <p:spPr>
            <a:xfrm>
              <a:off x="289914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aphicFrame>
          <p:nvGraphicFramePr>
            <p:cNvPr id="336" name="Table"/>
            <p:cNvGraphicFramePr/>
            <p:nvPr>
              <p:extLst>
                <p:ext uri="{D42A27DB-BD31-4B8C-83A1-F6EECF244321}">
                  <p14:modId xmlns:p14="http://schemas.microsoft.com/office/powerpoint/2010/main" val="2378317914"/>
                </p:ext>
              </p:extLst>
            </p:nvPr>
          </p:nvGraphicFramePr>
          <p:xfrm>
            <a:off x="3904841" y="1484921"/>
            <a:ext cx="3200485" cy="715263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682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</a:tbl>
            </a:graphicData>
          </a:graphic>
        </p:graphicFrame>
        <p:graphicFrame>
          <p:nvGraphicFramePr>
            <p:cNvPr id="337" name="Table"/>
            <p:cNvGraphicFramePr/>
            <p:nvPr>
              <p:extLst>
                <p:ext uri="{D42A27DB-BD31-4B8C-83A1-F6EECF244321}">
                  <p14:modId xmlns:p14="http://schemas.microsoft.com/office/powerpoint/2010/main" val="2127882330"/>
                </p:ext>
              </p:extLst>
            </p:nvPr>
          </p:nvGraphicFramePr>
          <p:xfrm>
            <a:off x="46463" y="1484921"/>
            <a:ext cx="3642566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1064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1600235386"/>
                      </a:ext>
                    </a:extLst>
                  </a:gridCol>
                </a:tblGrid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6" name="Table">
              <a:extLst>
                <a:ext uri="{FF2B5EF4-FFF2-40B4-BE49-F238E27FC236}">
                  <a16:creationId xmlns:a16="http://schemas.microsoft.com/office/drawing/2014/main" id="{47215C06-5ED5-43FB-B6EA-9AD0120943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52711"/>
                </p:ext>
              </p:extLst>
            </p:nvPr>
          </p:nvGraphicFramePr>
          <p:xfrm>
            <a:off x="46341" y="4243426"/>
            <a:ext cx="2824513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4150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B7D749-FD1D-4152-B20B-5F48971288F6}"/>
              </a:ext>
            </a:extLst>
          </p:cNvPr>
          <p:cNvGrpSpPr/>
          <p:nvPr/>
        </p:nvGrpSpPr>
        <p:grpSpPr>
          <a:xfrm>
            <a:off x="3926193" y="10195949"/>
            <a:ext cx="2733119" cy="2298947"/>
            <a:chOff x="3926193" y="10195949"/>
            <a:chExt cx="2733119" cy="2298947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E1805476-844D-4335-8C79-2D9ED3100FEA}"/>
                </a:ext>
              </a:extLst>
            </p:cNvPr>
            <p:cNvSpPr/>
            <p:nvPr/>
          </p:nvSpPr>
          <p:spPr>
            <a:xfrm>
              <a:off x="4813092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72E364-FEAD-4278-9259-6C48EF815343}"/>
                </a:ext>
              </a:extLst>
            </p:cNvPr>
            <p:cNvSpPr txBox="1"/>
            <p:nvPr/>
          </p:nvSpPr>
          <p:spPr>
            <a:xfrm>
              <a:off x="3926193" y="11458075"/>
              <a:ext cx="2733119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dirty="0"/>
                <a:t>“b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ase R”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ABF87F-D306-4644-93C6-56AF2C8D7F18}"/>
              </a:ext>
            </a:extLst>
          </p:cNvPr>
          <p:cNvGrpSpPr/>
          <p:nvPr/>
        </p:nvGrpSpPr>
        <p:grpSpPr>
          <a:xfrm>
            <a:off x="9994900" y="279400"/>
            <a:ext cx="8164485" cy="13006713"/>
            <a:chOff x="9994900" y="279400"/>
            <a:chExt cx="8164485" cy="13006713"/>
          </a:xfrm>
        </p:grpSpPr>
        <p:grpSp>
          <p:nvGrpSpPr>
            <p:cNvPr id="51" name="Group">
              <a:extLst>
                <a:ext uri="{FF2B5EF4-FFF2-40B4-BE49-F238E27FC236}">
                  <a16:creationId xmlns:a16="http://schemas.microsoft.com/office/drawing/2014/main" id="{07B4421B-5769-490E-86A9-B0E13DAA07F2}"/>
                </a:ext>
              </a:extLst>
            </p:cNvPr>
            <p:cNvGrpSpPr/>
            <p:nvPr/>
          </p:nvGrpSpPr>
          <p:grpSpPr>
            <a:xfrm>
              <a:off x="10564724" y="856090"/>
              <a:ext cx="7105330" cy="10176771"/>
              <a:chOff x="0" y="0"/>
              <a:chExt cx="7105326" cy="10176769"/>
            </a:xfrm>
          </p:grpSpPr>
          <p:grpSp>
            <p:nvGrpSpPr>
              <p:cNvPr id="52" name="Group">
                <a:extLst>
                  <a:ext uri="{FF2B5EF4-FFF2-40B4-BE49-F238E27FC236}">
                    <a16:creationId xmlns:a16="http://schemas.microsoft.com/office/drawing/2014/main" id="{E53DCE4E-3992-45AF-99C0-49B5AE7B900A}"/>
                  </a:ext>
                </a:extLst>
              </p:cNvPr>
              <p:cNvGrpSpPr/>
              <p:nvPr/>
            </p:nvGrpSpPr>
            <p:grpSpPr>
              <a:xfrm>
                <a:off x="0" y="0"/>
                <a:ext cx="1342064" cy="1342065"/>
                <a:chOff x="0" y="0"/>
                <a:chExt cx="1342063" cy="1342064"/>
              </a:xfrm>
            </p:grpSpPr>
            <p:pic>
              <p:nvPicPr>
                <p:cNvPr id="70" name="RSource.png" descr="RSource.png">
                  <a:extLst>
                    <a:ext uri="{FF2B5EF4-FFF2-40B4-BE49-F238E27FC236}">
                      <a16:creationId xmlns:a16="http://schemas.microsoft.com/office/drawing/2014/main" id="{FCF9C871-65C9-49ED-A4A0-981FB58D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71" name="RSource.png" descr="RSource.png">
                  <a:extLst>
                    <a:ext uri="{FF2B5EF4-FFF2-40B4-BE49-F238E27FC236}">
                      <a16:creationId xmlns:a16="http://schemas.microsoft.com/office/drawing/2014/main" id="{12D2CAE9-B169-4F5C-AB3B-9015F6B14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2" name="Rectangle">
                  <a:extLst>
                    <a:ext uri="{FF2B5EF4-FFF2-40B4-BE49-F238E27FC236}">
                      <a16:creationId xmlns:a16="http://schemas.microsoft.com/office/drawing/2014/main" id="{9829410E-285E-4CEB-992A-0CE847E09010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Rectangle">
                  <a:extLst>
                    <a:ext uri="{FF2B5EF4-FFF2-40B4-BE49-F238E27FC236}">
                      <a16:creationId xmlns:a16="http://schemas.microsoft.com/office/drawing/2014/main" id="{8B1ED932-3EA3-4CFD-9B51-3E2D52E4C9E8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3" name="function1()…">
                <a:extLst>
                  <a:ext uri="{FF2B5EF4-FFF2-40B4-BE49-F238E27FC236}">
                    <a16:creationId xmlns:a16="http://schemas.microsoft.com/office/drawing/2014/main" id="{41B54085-323F-44AB-A0C5-C9183AF90A56}"/>
                  </a:ext>
                </a:extLst>
              </p:cNvPr>
              <p:cNvSpPr txBox="1"/>
              <p:nvPr/>
            </p:nvSpPr>
            <p:spPr>
              <a:xfrm>
                <a:off x="0" y="7228102"/>
                <a:ext cx="3957637" cy="2948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normAutofit/>
              </a:bodyPr>
              <a:lstStyle/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4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5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6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7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</p:txBody>
          </p:sp>
          <p:sp>
            <p:nvSpPr>
              <p:cNvPr id="54" name="help">
                <a:extLst>
                  <a:ext uri="{FF2B5EF4-FFF2-40B4-BE49-F238E27FC236}">
                    <a16:creationId xmlns:a16="http://schemas.microsoft.com/office/drawing/2014/main" id="{275E0D54-D76A-4F9C-8D24-67FB00C9180C}"/>
                  </a:ext>
                </a:extLst>
              </p:cNvPr>
              <p:cNvSpPr txBox="1"/>
              <p:nvPr/>
            </p:nvSpPr>
            <p:spPr>
              <a:xfrm>
                <a:off x="23723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12EDAE2B-E414-433E-9F4E-016242825BEA}"/>
                  </a:ext>
                </a:extLst>
              </p:cNvPr>
              <p:cNvGrpSpPr/>
              <p:nvPr/>
            </p:nvGrpSpPr>
            <p:grpSpPr>
              <a:xfrm>
                <a:off x="1312332" y="0"/>
                <a:ext cx="1342065" cy="1342065"/>
                <a:chOff x="0" y="0"/>
                <a:chExt cx="1342063" cy="1342064"/>
              </a:xfrm>
            </p:grpSpPr>
            <p:pic>
              <p:nvPicPr>
                <p:cNvPr id="66" name="RSource.png" descr="RSource.png">
                  <a:extLst>
                    <a:ext uri="{FF2B5EF4-FFF2-40B4-BE49-F238E27FC236}">
                      <a16:creationId xmlns:a16="http://schemas.microsoft.com/office/drawing/2014/main" id="{CC5C9AAC-8282-4DC2-B2BE-A0C9464D9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7" name="RSource.png" descr="RSource.png">
                  <a:extLst>
                    <a:ext uri="{FF2B5EF4-FFF2-40B4-BE49-F238E27FC236}">
                      <a16:creationId xmlns:a16="http://schemas.microsoft.com/office/drawing/2014/main" id="{959192A8-C9B1-42CF-A4A1-186BA473A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" name="Rectangle">
                  <a:extLst>
                    <a:ext uri="{FF2B5EF4-FFF2-40B4-BE49-F238E27FC236}">
                      <a16:creationId xmlns:a16="http://schemas.microsoft.com/office/drawing/2014/main" id="{8823C23C-DE7B-45C9-8807-1921B2048885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BE0783AE-F9BE-4334-B969-6D10136CC1B5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6" name="help">
                <a:extLst>
                  <a:ext uri="{FF2B5EF4-FFF2-40B4-BE49-F238E27FC236}">
                    <a16:creationId xmlns:a16="http://schemas.microsoft.com/office/drawing/2014/main" id="{91566D7B-F93D-4DED-AAC0-2CE136540419}"/>
                  </a:ext>
                </a:extLst>
              </p:cNvPr>
              <p:cNvSpPr txBox="1"/>
              <p:nvPr/>
            </p:nvSpPr>
            <p:spPr>
              <a:xfrm>
                <a:off x="1549564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7" name="Group">
                <a:extLst>
                  <a:ext uri="{FF2B5EF4-FFF2-40B4-BE49-F238E27FC236}">
                    <a16:creationId xmlns:a16="http://schemas.microsoft.com/office/drawing/2014/main" id="{9FA9DA04-C5B4-4D80-9A82-EB714E69F844}"/>
                  </a:ext>
                </a:extLst>
              </p:cNvPr>
              <p:cNvGrpSpPr/>
              <p:nvPr/>
            </p:nvGrpSpPr>
            <p:grpSpPr>
              <a:xfrm>
                <a:off x="2661910" y="0"/>
                <a:ext cx="1342065" cy="1342065"/>
                <a:chOff x="0" y="0"/>
                <a:chExt cx="1342063" cy="1342064"/>
              </a:xfrm>
            </p:grpSpPr>
            <p:pic>
              <p:nvPicPr>
                <p:cNvPr id="62" name="RSource.png" descr="RSource.png">
                  <a:extLst>
                    <a:ext uri="{FF2B5EF4-FFF2-40B4-BE49-F238E27FC236}">
                      <a16:creationId xmlns:a16="http://schemas.microsoft.com/office/drawing/2014/main" id="{E4920594-CF4B-4DFF-B6F0-18B027E14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3" name="RSource.png" descr="RSource.png">
                  <a:extLst>
                    <a:ext uri="{FF2B5EF4-FFF2-40B4-BE49-F238E27FC236}">
                      <a16:creationId xmlns:a16="http://schemas.microsoft.com/office/drawing/2014/main" id="{DF008F42-E8C7-4E9A-9689-67AA5E8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4" name="Rectangle">
                  <a:extLst>
                    <a:ext uri="{FF2B5EF4-FFF2-40B4-BE49-F238E27FC236}">
                      <a16:creationId xmlns:a16="http://schemas.microsoft.com/office/drawing/2014/main" id="{325F2AA6-56AB-48D3-88D7-CB43ECCC2F1F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5" name="Rectangle">
                  <a:extLst>
                    <a:ext uri="{FF2B5EF4-FFF2-40B4-BE49-F238E27FC236}">
                      <a16:creationId xmlns:a16="http://schemas.microsoft.com/office/drawing/2014/main" id="{C3C5A181-E5CC-471D-90E6-91D7D8FFF30D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8" name="help">
                <a:extLst>
                  <a:ext uri="{FF2B5EF4-FFF2-40B4-BE49-F238E27FC236}">
                    <a16:creationId xmlns:a16="http://schemas.microsoft.com/office/drawing/2014/main" id="{D2125281-C333-4FE3-89A2-CF055DD17AEB}"/>
                  </a:ext>
                </a:extLst>
              </p:cNvPr>
              <p:cNvSpPr txBox="1"/>
              <p:nvPr/>
            </p:nvSpPr>
            <p:spPr>
              <a:xfrm>
                <a:off x="289914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aphicFrame>
            <p:nvGraphicFramePr>
              <p:cNvPr id="59" name="Table">
                <a:extLst>
                  <a:ext uri="{FF2B5EF4-FFF2-40B4-BE49-F238E27FC236}">
                    <a16:creationId xmlns:a16="http://schemas.microsoft.com/office/drawing/2014/main" id="{7A29498F-455D-4EC0-86B3-803294108D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06938424"/>
                  </p:ext>
                </p:extLst>
              </p:nvPr>
            </p:nvGraphicFramePr>
            <p:xfrm>
              <a:off x="3904841" y="1484921"/>
              <a:ext cx="3200485" cy="715263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10668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0" name="Table">
                <a:extLst>
                  <a:ext uri="{FF2B5EF4-FFF2-40B4-BE49-F238E27FC236}">
                    <a16:creationId xmlns:a16="http://schemas.microsoft.com/office/drawing/2014/main" id="{B49C995A-8AF9-4153-9738-3699D318D8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1414173"/>
                  </p:ext>
                </p:extLst>
              </p:nvPr>
            </p:nvGraphicFramePr>
            <p:xfrm>
              <a:off x="46463" y="1484921"/>
              <a:ext cx="3642566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106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0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52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0642">
                      <a:extLst>
                        <a:ext uri="{9D8B030D-6E8A-4147-A177-3AD203B41FA5}">
                          <a16:colId xmlns:a16="http://schemas.microsoft.com/office/drawing/2014/main" val="1600235386"/>
                        </a:ext>
                      </a:extLst>
                    </a:gridCol>
                  </a:tblGrid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1" name="Table">
                <a:extLst>
                  <a:ext uri="{FF2B5EF4-FFF2-40B4-BE49-F238E27FC236}">
                    <a16:creationId xmlns:a16="http://schemas.microsoft.com/office/drawing/2014/main" id="{F5022E21-0DC5-4001-9873-E8A066C9AF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389943"/>
                  </p:ext>
                </p:extLst>
              </p:nvPr>
            </p:nvGraphicFramePr>
            <p:xfrm>
              <a:off x="46341" y="4243426"/>
              <a:ext cx="2824513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41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460947-6DFE-4375-A491-B140E4575594}"/>
                </a:ext>
              </a:extLst>
            </p:cNvPr>
            <p:cNvSpPr/>
            <p:nvPr/>
          </p:nvSpPr>
          <p:spPr>
            <a:xfrm>
              <a:off x="9994900" y="279400"/>
              <a:ext cx="8164485" cy="11095589"/>
            </a:xfrm>
            <a:prstGeom prst="round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Arrow: Down 99">
              <a:extLst>
                <a:ext uri="{FF2B5EF4-FFF2-40B4-BE49-F238E27FC236}">
                  <a16:creationId xmlns:a16="http://schemas.microsoft.com/office/drawing/2014/main" id="{A53DFB0F-CB88-4A32-A3DC-5F9EADCC259E}"/>
                </a:ext>
              </a:extLst>
            </p:cNvPr>
            <p:cNvSpPr/>
            <p:nvPr/>
          </p:nvSpPr>
          <p:spPr>
            <a:xfrm>
              <a:off x="13669346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" name="Graphic 6" descr="Box">
              <a:extLst>
                <a:ext uri="{FF2B5EF4-FFF2-40B4-BE49-F238E27FC236}">
                  <a16:creationId xmlns:a16="http://schemas.microsoft.com/office/drawing/2014/main" id="{532FAFB5-1238-486E-83BC-C3772EDD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18098" y="11258259"/>
              <a:ext cx="2027854" cy="202785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E5449A-DB30-4452-8750-1D135FF6B0C3}"/>
              </a:ext>
            </a:extLst>
          </p:cNvPr>
          <p:cNvGrpSpPr/>
          <p:nvPr/>
        </p:nvGrpSpPr>
        <p:grpSpPr>
          <a:xfrm>
            <a:off x="16275137" y="279400"/>
            <a:ext cx="10215971" cy="13006713"/>
            <a:chOff x="16275137" y="279400"/>
            <a:chExt cx="10215971" cy="130067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326F55-21B9-4B4A-BA2E-04D182891548}"/>
                </a:ext>
              </a:extLst>
            </p:cNvPr>
            <p:cNvGrpSpPr/>
            <p:nvPr/>
          </p:nvGrpSpPr>
          <p:grpSpPr>
            <a:xfrm>
              <a:off x="18326623" y="279400"/>
              <a:ext cx="8164485" cy="13006713"/>
              <a:chOff x="18326623" y="279400"/>
              <a:chExt cx="8164485" cy="13006713"/>
            </a:xfrm>
          </p:grpSpPr>
          <p:grpSp>
            <p:nvGrpSpPr>
              <p:cNvPr id="74" name="Group">
                <a:extLst>
                  <a:ext uri="{FF2B5EF4-FFF2-40B4-BE49-F238E27FC236}">
                    <a16:creationId xmlns:a16="http://schemas.microsoft.com/office/drawing/2014/main" id="{3134EC2F-643E-4413-9345-11E1AC830081}"/>
                  </a:ext>
                </a:extLst>
              </p:cNvPr>
              <p:cNvGrpSpPr/>
              <p:nvPr/>
            </p:nvGrpSpPr>
            <p:grpSpPr>
              <a:xfrm>
                <a:off x="18459770" y="856090"/>
                <a:ext cx="7105330" cy="10176771"/>
                <a:chOff x="0" y="0"/>
                <a:chExt cx="7105326" cy="10176769"/>
              </a:xfrm>
            </p:grpSpPr>
            <p:grpSp>
              <p:nvGrpSpPr>
                <p:cNvPr id="75" name="Group">
                  <a:extLst>
                    <a:ext uri="{FF2B5EF4-FFF2-40B4-BE49-F238E27FC236}">
                      <a16:creationId xmlns:a16="http://schemas.microsoft.com/office/drawing/2014/main" id="{96EF353C-F1C0-48CB-A3B9-BD21324A336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342064" cy="1342065"/>
                  <a:chOff x="0" y="0"/>
                  <a:chExt cx="1342063" cy="1342064"/>
                </a:xfrm>
              </p:grpSpPr>
              <p:pic>
                <p:nvPicPr>
                  <p:cNvPr id="93" name="RSource.png" descr="RSource.png">
                    <a:extLst>
                      <a:ext uri="{FF2B5EF4-FFF2-40B4-BE49-F238E27FC236}">
                        <a16:creationId xmlns:a16="http://schemas.microsoft.com/office/drawing/2014/main" id="{BF0BEB09-A906-4E02-881D-3701594253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4" name="RSource.png" descr="RSource.png">
                    <a:extLst>
                      <a:ext uri="{FF2B5EF4-FFF2-40B4-BE49-F238E27FC236}">
                        <a16:creationId xmlns:a16="http://schemas.microsoft.com/office/drawing/2014/main" id="{553BD47F-3465-4853-B31C-27ACDA115F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5" name="Rectangle">
                    <a:extLst>
                      <a:ext uri="{FF2B5EF4-FFF2-40B4-BE49-F238E27FC236}">
                        <a16:creationId xmlns:a16="http://schemas.microsoft.com/office/drawing/2014/main" id="{FF2D6814-68C9-4E3C-9709-CAC77ADF434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" name="Rectangle">
                    <a:extLst>
                      <a:ext uri="{FF2B5EF4-FFF2-40B4-BE49-F238E27FC236}">
                        <a16:creationId xmlns:a16="http://schemas.microsoft.com/office/drawing/2014/main" id="{32AA84FA-BB58-4C30-8E9E-F62CF96DC59E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6" name="function1()…">
                  <a:extLst>
                    <a:ext uri="{FF2B5EF4-FFF2-40B4-BE49-F238E27FC236}">
                      <a16:creationId xmlns:a16="http://schemas.microsoft.com/office/drawing/2014/main" id="{F6F773B6-C197-468E-B0B7-3C68296F13E6}"/>
                    </a:ext>
                  </a:extLst>
                </p:cNvPr>
                <p:cNvSpPr txBox="1"/>
                <p:nvPr/>
              </p:nvSpPr>
              <p:spPr>
                <a:xfrm>
                  <a:off x="0" y="7228102"/>
                  <a:ext cx="3957637" cy="29486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t">
                  <a:normAutofit/>
                </a:bodyPr>
                <a:lstStyle/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lang="en-GB" dirty="0">
                      <a:solidFill>
                        <a:schemeClr val="accent3">
                          <a:lumMod val="75000"/>
                        </a:schemeClr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function7()</a:t>
                  </a:r>
                  <a:endParaRPr lang="en-GB" dirty="0">
                    <a:solidFill>
                      <a:schemeClr val="accent2"/>
                    </a:solidFill>
                    <a:latin typeface="Monaco"/>
                    <a:ea typeface="Monaco"/>
                    <a:cs typeface="Monaco"/>
                    <a:sym typeface="Monaco"/>
                  </a:endParaRP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8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9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10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11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</p:txBody>
            </p:sp>
            <p:sp>
              <p:nvSpPr>
                <p:cNvPr id="77" name="help">
                  <a:extLst>
                    <a:ext uri="{FF2B5EF4-FFF2-40B4-BE49-F238E27FC236}">
                      <a16:creationId xmlns:a16="http://schemas.microsoft.com/office/drawing/2014/main" id="{D84D9DB7-1DF7-43A3-8627-E2DAC5902ED7}"/>
                    </a:ext>
                  </a:extLst>
                </p:cNvPr>
                <p:cNvSpPr txBox="1"/>
                <p:nvPr/>
              </p:nvSpPr>
              <p:spPr>
                <a:xfrm>
                  <a:off x="23723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78" name="Group">
                  <a:extLst>
                    <a:ext uri="{FF2B5EF4-FFF2-40B4-BE49-F238E27FC236}">
                      <a16:creationId xmlns:a16="http://schemas.microsoft.com/office/drawing/2014/main" id="{148CBBB7-30B0-43B0-8012-7E72FF2EF7B7}"/>
                    </a:ext>
                  </a:extLst>
                </p:cNvPr>
                <p:cNvGrpSpPr/>
                <p:nvPr/>
              </p:nvGrpSpPr>
              <p:grpSpPr>
                <a:xfrm>
                  <a:off x="1312332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9" name="RSource.png" descr="RSource.png">
                    <a:extLst>
                      <a:ext uri="{FF2B5EF4-FFF2-40B4-BE49-F238E27FC236}">
                        <a16:creationId xmlns:a16="http://schemas.microsoft.com/office/drawing/2014/main" id="{64B1A567-0D43-40FA-986A-87A35C7E8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0" name="RSource.png" descr="RSource.png">
                    <a:extLst>
                      <a:ext uri="{FF2B5EF4-FFF2-40B4-BE49-F238E27FC236}">
                        <a16:creationId xmlns:a16="http://schemas.microsoft.com/office/drawing/2014/main" id="{2600B221-AE46-4B17-8C68-FD3953B4D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1" name="Rectangle">
                    <a:extLst>
                      <a:ext uri="{FF2B5EF4-FFF2-40B4-BE49-F238E27FC236}">
                        <a16:creationId xmlns:a16="http://schemas.microsoft.com/office/drawing/2014/main" id="{FB206A39-8990-422D-95CA-DBAC7DA3117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2" name="Rectangle">
                    <a:extLst>
                      <a:ext uri="{FF2B5EF4-FFF2-40B4-BE49-F238E27FC236}">
                        <a16:creationId xmlns:a16="http://schemas.microsoft.com/office/drawing/2014/main" id="{720AFBDF-8CF8-4639-96C4-6E1C3A4A89CC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9" name="help">
                  <a:extLst>
                    <a:ext uri="{FF2B5EF4-FFF2-40B4-BE49-F238E27FC236}">
                      <a16:creationId xmlns:a16="http://schemas.microsoft.com/office/drawing/2014/main" id="{344B98D6-23DF-4E99-843F-0A66C322BA86}"/>
                    </a:ext>
                  </a:extLst>
                </p:cNvPr>
                <p:cNvSpPr txBox="1"/>
                <p:nvPr/>
              </p:nvSpPr>
              <p:spPr>
                <a:xfrm>
                  <a:off x="1549564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80" name="Group">
                  <a:extLst>
                    <a:ext uri="{FF2B5EF4-FFF2-40B4-BE49-F238E27FC236}">
                      <a16:creationId xmlns:a16="http://schemas.microsoft.com/office/drawing/2014/main" id="{BDA00C1E-C874-4458-8D6F-4F184160D93E}"/>
                    </a:ext>
                  </a:extLst>
                </p:cNvPr>
                <p:cNvGrpSpPr/>
                <p:nvPr/>
              </p:nvGrpSpPr>
              <p:grpSpPr>
                <a:xfrm>
                  <a:off x="2661910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5" name="RSource.png" descr="RSource.png">
                    <a:extLst>
                      <a:ext uri="{FF2B5EF4-FFF2-40B4-BE49-F238E27FC236}">
                        <a16:creationId xmlns:a16="http://schemas.microsoft.com/office/drawing/2014/main" id="{08D327F6-8CEF-459D-835E-DBF2493544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86" name="RSource.png" descr="RSource.png">
                    <a:extLst>
                      <a:ext uri="{FF2B5EF4-FFF2-40B4-BE49-F238E27FC236}">
                        <a16:creationId xmlns:a16="http://schemas.microsoft.com/office/drawing/2014/main" id="{484A9487-5A65-44F0-AB1F-AB4FA43F2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7" name="Rectangle">
                    <a:extLst>
                      <a:ext uri="{FF2B5EF4-FFF2-40B4-BE49-F238E27FC236}">
                        <a16:creationId xmlns:a16="http://schemas.microsoft.com/office/drawing/2014/main" id="{3529CA4E-5781-46F1-9F62-1307F25BD069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8" name="Rectangle">
                    <a:extLst>
                      <a:ext uri="{FF2B5EF4-FFF2-40B4-BE49-F238E27FC236}">
                        <a16:creationId xmlns:a16="http://schemas.microsoft.com/office/drawing/2014/main" id="{E8086D3B-9661-41B8-9701-3644C8975570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81" name="help">
                  <a:extLst>
                    <a:ext uri="{FF2B5EF4-FFF2-40B4-BE49-F238E27FC236}">
                      <a16:creationId xmlns:a16="http://schemas.microsoft.com/office/drawing/2014/main" id="{B4BD4875-582F-4B67-A200-A203626E0058}"/>
                    </a:ext>
                  </a:extLst>
                </p:cNvPr>
                <p:cNvSpPr txBox="1"/>
                <p:nvPr/>
              </p:nvSpPr>
              <p:spPr>
                <a:xfrm>
                  <a:off x="289914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aphicFrame>
              <p:nvGraphicFramePr>
                <p:cNvPr id="82" name="Table">
                  <a:extLst>
                    <a:ext uri="{FF2B5EF4-FFF2-40B4-BE49-F238E27FC236}">
                      <a16:creationId xmlns:a16="http://schemas.microsoft.com/office/drawing/2014/main" id="{16F336D7-3FFE-47E8-BC46-05C32EEDB9B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48750239"/>
                    </p:ext>
                  </p:extLst>
                </p:nvPr>
              </p:nvGraphicFramePr>
              <p:xfrm>
                <a:off x="3904841" y="1484921"/>
                <a:ext cx="3200485" cy="715263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106682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8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9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10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3" name="Table">
                  <a:extLst>
                    <a:ext uri="{FF2B5EF4-FFF2-40B4-BE49-F238E27FC236}">
                      <a16:creationId xmlns:a16="http://schemas.microsoft.com/office/drawing/2014/main" id="{0BBDFC74-C264-49EE-BAF6-3637D0CD53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66529938"/>
                    </p:ext>
                  </p:extLst>
                </p:nvPr>
              </p:nvGraphicFramePr>
              <p:xfrm>
                <a:off x="46463" y="1484921"/>
                <a:ext cx="3642566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1064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1600235386"/>
                          </a:ext>
                        </a:extLst>
                      </a:gridCol>
                    </a:tblGrid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4" name="Table">
                  <a:extLst>
                    <a:ext uri="{FF2B5EF4-FFF2-40B4-BE49-F238E27FC236}">
                      <a16:creationId xmlns:a16="http://schemas.microsoft.com/office/drawing/2014/main" id="{BE50FCF0-BC51-4B79-BA29-0010B3AF8FD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911885454"/>
                    </p:ext>
                  </p:extLst>
                </p:nvPr>
              </p:nvGraphicFramePr>
              <p:xfrm>
                <a:off x="46341" y="4243426"/>
                <a:ext cx="2824513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4150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</p:grp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EB07DCF-EA9F-431D-AB63-83D143F07D7F}"/>
                  </a:ext>
                </a:extLst>
              </p:cNvPr>
              <p:cNvSpPr/>
              <p:nvPr/>
            </p:nvSpPr>
            <p:spPr>
              <a:xfrm>
                <a:off x="18326623" y="279400"/>
                <a:ext cx="8164485" cy="11095589"/>
              </a:xfrm>
              <a:prstGeom prst="round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Arrow: Down 104">
                <a:extLst>
                  <a:ext uri="{FF2B5EF4-FFF2-40B4-BE49-F238E27FC236}">
                    <a16:creationId xmlns:a16="http://schemas.microsoft.com/office/drawing/2014/main" id="{F26176A8-2279-45BE-ABFC-1744B6B1D742}"/>
                  </a:ext>
                </a:extLst>
              </p:cNvPr>
              <p:cNvSpPr/>
              <p:nvPr/>
            </p:nvSpPr>
            <p:spPr>
              <a:xfrm>
                <a:off x="22001069" y="10195949"/>
                <a:ext cx="925358" cy="978408"/>
              </a:xfrm>
              <a:prstGeom prst="downArrow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106" name="Graphic 105" descr="Box">
                <a:extLst>
                  <a:ext uri="{FF2B5EF4-FFF2-40B4-BE49-F238E27FC236}">
                    <a16:creationId xmlns:a16="http://schemas.microsoft.com/office/drawing/2014/main" id="{FBE659BB-5F77-4694-B388-4202F073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449821" y="11258259"/>
                <a:ext cx="2027854" cy="2027854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CD5128-71E2-418C-8E5F-CB2E192FE825}"/>
                </a:ext>
              </a:extLst>
            </p:cNvPr>
            <p:cNvSpPr txBox="1"/>
            <p:nvPr/>
          </p:nvSpPr>
          <p:spPr>
            <a:xfrm>
              <a:off x="16275137" y="11823089"/>
              <a:ext cx="4084451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 “Packages”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2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574" name="Screen Shot 2017-09-21 at 9.45.23 AM.png" descr="Screen Shot 2017-09-21 at 9.45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395" y="764494"/>
            <a:ext cx="23657210" cy="2230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05" name="Using packages"/>
          <p:cNvSpPr txBox="1"/>
          <p:nvPr/>
        </p:nvSpPr>
        <p:spPr>
          <a:xfrm>
            <a:off x="6108827" y="770368"/>
            <a:ext cx="121663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Using packages</a:t>
            </a:r>
          </a:p>
        </p:txBody>
      </p:sp>
      <p:grpSp>
        <p:nvGrpSpPr>
          <p:cNvPr id="910" name="Group"/>
          <p:cNvGrpSpPr/>
          <p:nvPr/>
        </p:nvGrpSpPr>
        <p:grpSpPr>
          <a:xfrm>
            <a:off x="1916092" y="3979862"/>
            <a:ext cx="9617983" cy="4651320"/>
            <a:chOff x="0" y="0"/>
            <a:chExt cx="9617981" cy="4651319"/>
          </a:xfrm>
        </p:grpSpPr>
        <p:sp>
          <p:nvSpPr>
            <p:cNvPr id="906" name="Rectangle"/>
            <p:cNvSpPr/>
            <p:nvPr/>
          </p:nvSpPr>
          <p:spPr>
            <a:xfrm>
              <a:off x="7235" y="1966518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install.packages(&quot;foo&quot;)"/>
            <p:cNvSpPr txBox="1"/>
            <p:nvPr/>
          </p:nvSpPr>
          <p:spPr>
            <a:xfrm>
              <a:off x="205754" y="2115113"/>
              <a:ext cx="9412228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install.packages("foo")</a:t>
              </a:r>
            </a:p>
          </p:txBody>
        </p:sp>
        <p:sp>
          <p:nvSpPr>
            <p:cNvPr id="908" name="Downloads files to computer"/>
            <p:cNvSpPr txBox="1"/>
            <p:nvPr/>
          </p:nvSpPr>
          <p:spPr>
            <a:xfrm>
              <a:off x="0" y="3180145"/>
              <a:ext cx="9339650" cy="1471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Downloads files to computer</a:t>
              </a:r>
            </a:p>
          </p:txBody>
        </p:sp>
        <p:sp>
          <p:nvSpPr>
            <p:cNvPr id="909" name="1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13128257" y="3979862"/>
            <a:ext cx="9339650" cy="4693577"/>
            <a:chOff x="0" y="0"/>
            <a:chExt cx="9339649" cy="4693576"/>
          </a:xfrm>
        </p:grpSpPr>
        <p:sp>
          <p:nvSpPr>
            <p:cNvPr id="911" name="Rectangle"/>
            <p:cNvSpPr/>
            <p:nvPr/>
          </p:nvSpPr>
          <p:spPr>
            <a:xfrm>
              <a:off x="7236" y="1964277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2" name="library(&quot;foo&quot;)"/>
            <p:cNvSpPr txBox="1"/>
            <p:nvPr/>
          </p:nvSpPr>
          <p:spPr>
            <a:xfrm>
              <a:off x="205754" y="2115113"/>
              <a:ext cx="8740969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library("foo")</a:t>
              </a:r>
            </a:p>
          </p:txBody>
        </p:sp>
        <p:sp>
          <p:nvSpPr>
            <p:cNvPr id="913" name="Loads package"/>
            <p:cNvSpPr txBox="1"/>
            <p:nvPr/>
          </p:nvSpPr>
          <p:spPr>
            <a:xfrm>
              <a:off x="0" y="3177905"/>
              <a:ext cx="9339650" cy="151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Loads package</a:t>
              </a:r>
            </a:p>
          </p:txBody>
        </p:sp>
        <p:sp>
          <p:nvSpPr>
            <p:cNvPr id="914" name="2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16" name="1 x per computer"/>
          <p:cNvSpPr txBox="1"/>
          <p:nvPr/>
        </p:nvSpPr>
        <p:spPr>
          <a:xfrm>
            <a:off x="1904735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computer</a:t>
            </a:r>
          </a:p>
        </p:txBody>
      </p:sp>
      <p:sp>
        <p:nvSpPr>
          <p:cNvPr id="917" name="1 x per R Session"/>
          <p:cNvSpPr txBox="1"/>
          <p:nvPr/>
        </p:nvSpPr>
        <p:spPr>
          <a:xfrm>
            <a:off x="13079769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R Session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" grpId="1" animBg="1" advAuto="0"/>
      <p:bldP spid="915" grpId="2" animBg="1" advAuto="0"/>
      <p:bldP spid="916" grpId="3" animBg="1" advAuto="0"/>
      <p:bldP spid="917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9221785" y="3475294"/>
            <a:ext cx="12762725" cy="10240706"/>
            <a:chOff x="6558423" y="1"/>
            <a:chExt cx="12762724" cy="10240705"/>
          </a:xfrm>
        </p:grpSpPr>
        <p:pic>
          <p:nvPicPr>
            <p:cNvPr id="922" name="tidyverse.png" descr="tidyvers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36646" r="21752" b="26270"/>
            <a:stretch/>
          </p:blipFill>
          <p:spPr>
            <a:xfrm>
              <a:off x="9048739" y="1"/>
              <a:ext cx="10272408" cy="10240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3" name="Rectangle"/>
            <p:cNvSpPr/>
            <p:nvPr/>
          </p:nvSpPr>
          <p:spPr>
            <a:xfrm>
              <a:off x="6558423" y="515868"/>
              <a:ext cx="3644666" cy="1270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5" name="Display by Adolfo A ́lvarez"/>
          <p:cNvSpPr txBox="1"/>
          <p:nvPr/>
        </p:nvSpPr>
        <p:spPr>
          <a:xfrm>
            <a:off x="11709004" y="11608281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sp>
        <p:nvSpPr>
          <p:cNvPr id="926" name="The Tidyverse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  <p:sp>
        <p:nvSpPr>
          <p:cNvPr id="927" name="A collection of modern R packages that share common philosophies, embed best practices, and are designed to work together."/>
          <p:cNvSpPr txBox="1"/>
          <p:nvPr/>
        </p:nvSpPr>
        <p:spPr>
          <a:xfrm>
            <a:off x="3199300" y="2425100"/>
            <a:ext cx="1802016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collection of modern R packages that share common philosophies, embed best practices, and are designed to work together.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2" name="tidyverse.org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tidyverse.org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9F7B-F84F-40DB-AE6A-27A33E7F1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75" y="2883050"/>
            <a:ext cx="12368449" cy="829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5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tidyverse</a:t>
            </a:r>
          </a:p>
        </p:txBody>
      </p:sp>
      <p:sp>
        <p:nvSpPr>
          <p:cNvPr id="936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R package that serves as a short cut for installing and loading the components of the tidyverse.</a:t>
            </a:r>
          </a:p>
        </p:txBody>
      </p:sp>
      <p:grpSp>
        <p:nvGrpSpPr>
          <p:cNvPr id="946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937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Triangle"/>
            <p:cNvSpPr/>
            <p:nvPr/>
          </p:nvSpPr>
          <p:spPr>
            <a:xfrm rot="10800000" flipH="1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2" name="Triangle"/>
            <p:cNvSpPr/>
            <p:nvPr/>
          </p:nvSpPr>
          <p:spPr>
            <a:xfrm rot="16200000" flipH="1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3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4" name="Triangle"/>
            <p:cNvSpPr/>
            <p:nvPr/>
          </p:nvSpPr>
          <p:spPr>
            <a:xfrm rot="10800000" flipH="1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5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47" name="Rectangle"/>
          <p:cNvSpPr/>
          <p:nvPr/>
        </p:nvSpPr>
        <p:spPr>
          <a:xfrm>
            <a:off x="5044821" y="6458515"/>
            <a:ext cx="16552259" cy="158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library(&quot;tidyverse&quot;)"/>
          <p:cNvSpPr txBox="1"/>
          <p:nvPr/>
        </p:nvSpPr>
        <p:spPr>
          <a:xfrm>
            <a:off x="5243339" y="6683310"/>
            <a:ext cx="12223986" cy="133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6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library("tidyverse")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390863" y="255823"/>
            <a:ext cx="30181273" cy="13027916"/>
            <a:chOff x="0" y="1"/>
            <a:chExt cx="30181271" cy="13027914"/>
          </a:xfrm>
        </p:grpSpPr>
        <p:pic>
          <p:nvPicPr>
            <p:cNvPr id="966" name="tidyverse.png" descr="tidyvers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"/>
              <a:ext cx="30181271" cy="1302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7" name="Rectangle"/>
            <p:cNvSpPr/>
            <p:nvPr/>
          </p:nvSpPr>
          <p:spPr>
            <a:xfrm>
              <a:off x="8016287" y="630540"/>
              <a:ext cx="4454834" cy="155230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75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0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72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73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4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983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8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984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library("tidyverse")</a:t>
              </a:r>
            </a:p>
          </p:txBody>
        </p:sp>
        <p:sp>
          <p:nvSpPr>
            <p:cNvPr id="986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7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3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024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7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1028" name="Tidy functions all expect and return the same data structure, known as tidy data: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8F3ED-2282-49F6-A466-E21E94CD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 you mean by “tidy”?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1235F-CF8F-4006-965A-B5EB09EF56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33190" y="13019484"/>
            <a:ext cx="299760" cy="513601"/>
          </a:xfrm>
        </p:spPr>
        <p:txBody>
          <a:bodyPr/>
          <a:lstStyle/>
          <a:p>
            <a:fld id="{88F6FEFC-CCC7-A94C-AAC3-BECAE4BF550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7C742-9987-4393-9281-C3F880FC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0" y="4026795"/>
            <a:ext cx="24384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2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Reproducibility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2778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GOAL: </a:t>
            </a:r>
            <a:r>
              <a:rPr dirty="0"/>
              <a:t>Reproducible data analysis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Reproducibility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i="1" dirty="0"/>
              <a:t>What does it mean for a data analysis to be “reproducible”?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Near-term goals:</a:t>
            </a:r>
          </a:p>
          <a:p>
            <a:pPr lvl="1"/>
            <a:r>
              <a:rPr dirty="0"/>
              <a:t>Are the tables and figures reproducible from the code and data?</a:t>
            </a:r>
          </a:p>
          <a:p>
            <a:pPr lvl="1"/>
            <a:r>
              <a:rPr dirty="0"/>
              <a:t>Does the code actually do what you think it does?</a:t>
            </a:r>
          </a:p>
          <a:p>
            <a:pPr lvl="1"/>
            <a:r>
              <a:rPr dirty="0"/>
              <a:t>In addition to what was done, is it clear </a:t>
            </a:r>
            <a:r>
              <a:rPr b="1" dirty="0"/>
              <a:t>why</a:t>
            </a:r>
            <a:r>
              <a:rPr dirty="0"/>
              <a:t> it was done? (e.g., how were parameter settings chosen?)</a:t>
            </a:r>
            <a:endParaRPr lang="en-GB" dirty="0"/>
          </a:p>
          <a:p>
            <a:pPr lvl="1"/>
            <a:endParaRPr dirty="0"/>
          </a:p>
          <a:p>
            <a:pPr marL="0" indent="0">
              <a:buNone/>
            </a:pPr>
            <a:r>
              <a:rPr dirty="0"/>
              <a:t>Long-term goals:</a:t>
            </a:r>
          </a:p>
          <a:p>
            <a:pPr lvl="1"/>
            <a:r>
              <a:rPr dirty="0"/>
              <a:t>Can the code be used for other data?</a:t>
            </a:r>
          </a:p>
          <a:p>
            <a:pPr lvl="1"/>
            <a:r>
              <a:rPr dirty="0"/>
              <a:t>Can you extend the code to do other things?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C3A4-655A-41F0-84A1-50D59E15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Aside: reproducibility vs replicability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6B768F-9500-4DF4-9150-774141F8F2DB}"/>
              </a:ext>
            </a:extLst>
          </p:cNvPr>
          <p:cNvGrpSpPr/>
          <p:nvPr/>
        </p:nvGrpSpPr>
        <p:grpSpPr>
          <a:xfrm>
            <a:off x="8052830" y="2399664"/>
            <a:ext cx="8278340" cy="11316336"/>
            <a:chOff x="3061355" y="1038316"/>
            <a:chExt cx="4139170" cy="56581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B2F592-5D76-4FBC-B1CF-F84CC7FB13FC}"/>
                </a:ext>
              </a:extLst>
            </p:cNvPr>
            <p:cNvGrpSpPr/>
            <p:nvPr/>
          </p:nvGrpSpPr>
          <p:grpSpPr>
            <a:xfrm>
              <a:off x="3061355" y="1151438"/>
              <a:ext cx="3021289" cy="5545046"/>
              <a:chOff x="457200" y="1038316"/>
              <a:chExt cx="3021289" cy="554504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F9B22A9-B634-4604-AC5F-3D9223B74D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7200" y="1038316"/>
                <a:ext cx="2380268" cy="554504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FCDD13D-67F3-4028-BFF1-1408A924D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2052" y="1038316"/>
                <a:ext cx="716437" cy="5545046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9EF2A6-D4A1-483E-BDD9-853518DC0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9971" y="1038316"/>
              <a:ext cx="950554" cy="554504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877EB03-F8A7-407B-B04D-5A0EAB533CF8}"/>
              </a:ext>
            </a:extLst>
          </p:cNvPr>
          <p:cNvSpPr/>
          <p:nvPr/>
        </p:nvSpPr>
        <p:spPr>
          <a:xfrm>
            <a:off x="7856113" y="7778839"/>
            <a:ext cx="6239295" cy="45591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565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Toolkit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7200" dirty="0"/>
                  <a:t>Scriptability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</a:t>
                </a:r>
              </a:p>
              <a:p>
                <a:r>
                  <a:rPr lang="en-GB" sz="7200" dirty="0"/>
                  <a:t>Literate programming (code, narrative, output in one place)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 Markdown </a:t>
                </a:r>
              </a:p>
              <a:p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Version control </a:t>
                </a:r>
                <a14:m>
                  <m:oMath xmlns:m="http://schemas.openxmlformats.org/officeDocument/2006/math">
                    <m:r>
                      <a:rPr lang="en-GB" sz="72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 Git / GitHub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7" t="-2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62400" y="11226800"/>
            <a:ext cx="16459200" cy="1016000"/>
          </a:xfrm>
          <a:prstGeom prst="rect">
            <a:avLst/>
          </a:prstGeom>
          <a:noFill/>
        </p:spPr>
        <p:txBody>
          <a:bodyPr/>
          <a:lstStyle/>
          <a:p>
            <a:pPr defTabSz="914400" hangingPunct="1"/>
            <a:endParaRPr sz="36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Notebooks</a:t>
            </a:r>
          </a:p>
        </p:txBody>
      </p:sp>
      <p:sp>
        <p:nvSpPr>
          <p:cNvPr id="1055" name="An authoring format for Data Science.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authoring format for Data Science.</a:t>
            </a:r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050" name="Open 00-Introduction.Rmd. Read through the notebook and do everything it tells you to do."/>
          <p:cNvSpPr txBox="1">
            <a:spLocks noGrp="1"/>
          </p:cNvSpPr>
          <p:nvPr>
            <p:ph type="body" idx="4294967295"/>
          </p:nvPr>
        </p:nvSpPr>
        <p:spPr>
          <a:xfrm>
            <a:off x="1445226" y="3482790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00-Introduction.Rmd</a:t>
            </a:r>
            <a:r>
              <a:t>. Read through the notebook and do everything it tells you to do.</a:t>
            </a:r>
          </a:p>
        </p:txBody>
      </p:sp>
      <p:pic>
        <p:nvPicPr>
          <p:cNvPr id="105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5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4051063652"/>
              </p:ext>
            </p:extLst>
          </p:nvPr>
        </p:nvGraphicFramePr>
        <p:xfrm>
          <a:off x="6162758" y="738669"/>
          <a:ext cx="12058483" cy="1223866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
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 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&amp;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Tidy </a:t>
                      </a: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nd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Data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84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89078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Modelling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9" name="Form groups of 2-4 people. Introduce yourself to your group members. Tell them:…"/>
          <p:cNvSpPr txBox="1">
            <a:spLocks noGrp="1"/>
          </p:cNvSpPr>
          <p:nvPr>
            <p:ph type="body" idx="4294967295"/>
          </p:nvPr>
        </p:nvSpPr>
        <p:spPr>
          <a:xfrm>
            <a:off x="1445226" y="3786188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Form groups of 2-4 people. Introduce yourself to your group members. Tell them:</a:t>
            </a:r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Who you are</a:t>
            </a:r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you do with data</a:t>
            </a:r>
            <a:endParaRPr lang="en-GB" dirty="0"/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Share a boring fact about yourself</a:t>
            </a:r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pic>
        <p:nvPicPr>
          <p:cNvPr id="13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A1692E-5CE7-4798-916B-8C18B0963F5A}"/>
              </a:ext>
            </a:extLst>
          </p:cNvPr>
          <p:cNvSpPr txBox="1"/>
          <p:nvPr/>
        </p:nvSpPr>
        <p:spPr>
          <a:xfrm>
            <a:off x="2804444" y="3701110"/>
            <a:ext cx="10193495" cy="5438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</a:t>
            </a:r>
          </a:p>
        </p:txBody>
      </p:sp>
      <p:pic>
        <p:nvPicPr>
          <p:cNvPr id="5" name="Picture 2" descr="File:R logo.svg">
            <a:extLst>
              <a:ext uri="{FF2B5EF4-FFF2-40B4-BE49-F238E27FC236}">
                <a16:creationId xmlns:a16="http://schemas.microsoft.com/office/drawing/2014/main" id="{6F3845A4-6BFD-4D36-8645-36E22E61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866" y="3373141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6304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 not 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9565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lang="en-GB" sz="115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and</a:t>
            </a: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  <p:pic>
        <p:nvPicPr>
          <p:cNvPr id="3" name="Picture 2" descr="File:R logo.svg">
            <a:extLst>
              <a:ext uri="{FF2B5EF4-FFF2-40B4-BE49-F238E27FC236}">
                <a16:creationId xmlns:a16="http://schemas.microsoft.com/office/drawing/2014/main" id="{272D9105-AC90-4CC1-B40D-51BE48AF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01" y="1954890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545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45" name="Form Hypothesis"/>
          <p:cNvSpPr/>
          <p:nvPr/>
        </p:nvSpPr>
        <p:spPr>
          <a:xfrm>
            <a:off x="5874196" y="1003915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4548660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10579124" y="16747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6231506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4905972" y="10013046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6A781C-A0D3-466C-8A09-618D2973E10D}"/>
              </a:ext>
            </a:extLst>
          </p:cNvPr>
          <p:cNvCxnSpPr>
            <a:stCxn id="147" idx="3"/>
            <a:endCxn id="148" idx="0"/>
          </p:cNvCxnSpPr>
          <p:nvPr/>
        </p:nvCxnSpPr>
        <p:spPr>
          <a:xfrm>
            <a:off x="14182957" y="2510366"/>
            <a:ext cx="3850466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D4B04-F8DA-42F1-951C-ED5A61C4CA70}"/>
              </a:ext>
            </a:extLst>
          </p:cNvPr>
          <p:cNvCxnSpPr>
            <a:stCxn id="148" idx="2"/>
            <a:endCxn id="149" idx="0"/>
          </p:cNvCxnSpPr>
          <p:nvPr/>
        </p:nvCxnSpPr>
        <p:spPr>
          <a:xfrm flipH="1">
            <a:off x="16707889" y="7312826"/>
            <a:ext cx="1325534" cy="270022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31D4A-37F5-4A24-A1EE-918C1BC8A2DF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flipH="1">
            <a:off x="9478028" y="10848655"/>
            <a:ext cx="5427944" cy="2610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3268E-75E9-465A-B88B-77370F42AB8F}"/>
              </a:ext>
            </a:extLst>
          </p:cNvPr>
          <p:cNvCxnSpPr>
            <a:stCxn id="145" idx="0"/>
            <a:endCxn id="146" idx="2"/>
          </p:cNvCxnSpPr>
          <p:nvPr/>
        </p:nvCxnSpPr>
        <p:spPr>
          <a:xfrm flipH="1" flipV="1">
            <a:off x="6350576" y="7312827"/>
            <a:ext cx="1325536" cy="272632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0CC4BD-FDD7-4C17-85C9-1B579AD69328}"/>
              </a:ext>
            </a:extLst>
          </p:cNvPr>
          <p:cNvCxnSpPr>
            <a:cxnSpLocks/>
            <a:stCxn id="146" idx="0"/>
            <a:endCxn id="147" idx="1"/>
          </p:cNvCxnSpPr>
          <p:nvPr/>
        </p:nvCxnSpPr>
        <p:spPr>
          <a:xfrm flipV="1">
            <a:off x="6350576" y="2510366"/>
            <a:ext cx="4228548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AFCD04B-7FF9-4025-8DF1-ADD2135C6DA0}"/>
              </a:ext>
            </a:extLst>
          </p:cNvPr>
          <p:cNvSpPr txBox="1"/>
          <p:nvPr/>
        </p:nvSpPr>
        <p:spPr>
          <a:xfrm>
            <a:off x="8429630" y="3951392"/>
            <a:ext cx="7524736" cy="5643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38100" rtlCol="0" anchor="ctr">
            <a:spAutoFit/>
          </a:bodyPr>
          <a:lstStyle/>
          <a:p>
            <a:pPr defTabSz="1168400"/>
            <a:r>
              <a:rPr lang="en-GB" sz="11600" dirty="0"/>
              <a:t>The (data)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34646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1283</Words>
  <Application>Microsoft Office PowerPoint</Application>
  <PresentationFormat>Custom</PresentationFormat>
  <Paragraphs>279</Paragraphs>
  <Slides>37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7" baseType="lpstr">
      <vt:lpstr>Arial</vt:lpstr>
      <vt:lpstr>Arial Black</vt:lpstr>
      <vt:lpstr>Calibri</vt:lpstr>
      <vt:lpstr>Cambria Math</vt:lpstr>
      <vt:lpstr>Courier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Black</vt:lpstr>
      <vt:lpstr>Source Sans Pro ExtraLight</vt:lpstr>
      <vt:lpstr>Source Sans Pro Light</vt:lpstr>
      <vt:lpstr>Source Sans Pro Semibold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R/RStudio?</vt:lpstr>
      <vt:lpstr>At its simplest:</vt:lpstr>
      <vt:lpstr>Let’s take a tour - R / RStudio</vt:lpstr>
      <vt:lpstr>Concepts introduced:</vt:lpstr>
      <vt:lpstr>R (absolute)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mean by “tidy”?</vt:lpstr>
      <vt:lpstr>PowerPoint Presentation</vt:lpstr>
      <vt:lpstr>GOAL: Reproducible data analysis</vt:lpstr>
      <vt:lpstr>Reproducibility checklist</vt:lpstr>
      <vt:lpstr>Aside: reproducibility vs replicability</vt:lpstr>
      <vt:lpstr>Toolkit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48</cp:revision>
  <dcterms:modified xsi:type="dcterms:W3CDTF">2019-11-14T13:54:05Z</dcterms:modified>
</cp:coreProperties>
</file>